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72" r:id="rId2"/>
    <p:sldId id="257" r:id="rId3"/>
    <p:sldId id="263" r:id="rId4"/>
    <p:sldId id="258" r:id="rId5"/>
    <p:sldId id="260" r:id="rId6"/>
    <p:sldId id="259" r:id="rId7"/>
    <p:sldId id="266" r:id="rId8"/>
    <p:sldId id="268" r:id="rId9"/>
    <p:sldId id="270" r:id="rId10"/>
    <p:sldId id="264" r:id="rId11"/>
    <p:sldId id="261" r:id="rId12"/>
    <p:sldId id="265" r:id="rId13"/>
    <p:sldId id="262" r:id="rId14"/>
    <p:sldId id="273" r:id="rId15"/>
    <p:sldId id="271" r:id="rId16"/>
    <p:sldId id="279" r:id="rId17"/>
    <p:sldId id="269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43" autoAdjust="0"/>
  </p:normalViewPr>
  <p:slideViewPr>
    <p:cSldViewPr snapToGrid="0">
      <p:cViewPr varScale="1">
        <p:scale>
          <a:sx n="72" d="100"/>
          <a:sy n="72" d="100"/>
        </p:scale>
        <p:origin x="10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DE673-DE46-4BEE-B36B-BFB11C7586B3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DC51E-E354-4D7C-97F7-6DDFF4A083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56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first step</a:t>
            </a:r>
            <a:r>
              <a:rPr lang="en-US" altLang="zh-CN" baseline="0" dirty="0" smtClean="0"/>
              <a:t> is reading data, includes source model, head model, electrodes positions and potentials.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If you don’t have real </a:t>
            </a:r>
            <a:r>
              <a:rPr lang="en-US" altLang="zh-CN" baseline="0" dirty="0" err="1" smtClean="0"/>
              <a:t>eeg</a:t>
            </a:r>
            <a:r>
              <a:rPr lang="en-US" altLang="zh-CN" baseline="0" dirty="0" smtClean="0"/>
              <a:t> data, you can generate the ground truth yourself, then compute the forward model to get the simulated electrodes potentials.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5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still need to be tested on synthetic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196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5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cMEM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(coherent Maximum Entropy on the Mean, 2013) is an improvement of MEM method. The MEM solver relies on a probabilistic (Bayesian) approach where inference on the current source intensities is estimated from the informational content in the data (notion of maximum of entropy).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I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read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suggests that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cMEM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better than MNE and LORETA, which is more sparse and accurate.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And there is a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 toolbox</a:t>
            </a:r>
            <a:r>
              <a:rPr lang="en-US" altLang="zh-CN" baseline="0" dirty="0" smtClean="0"/>
              <a:t> online.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F94351-3E41-48B4-9814-95799CA6D7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3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Quick review of</a:t>
            </a:r>
            <a:r>
              <a:rPr lang="en-US" altLang="zh-CN" baseline="0" dirty="0" smtClean="0"/>
              <a:t> MCE method. It is a L1 norm method which means it is very sparse</a:t>
            </a:r>
            <a:r>
              <a:rPr lang="en-US" altLang="zh-CN" baseline="0" dirty="0" smtClean="0"/>
              <a:t>. And here is the optimization function.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2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 I implement a</a:t>
            </a:r>
            <a:r>
              <a:rPr lang="en-US" altLang="zh-CN" baseline="0" dirty="0" smtClean="0"/>
              <a:t> </a:t>
            </a:r>
            <a:r>
              <a:rPr lang="en-US" altLang="zh-CN" baseline="0" dirty="0" smtClean="0"/>
              <a:t>real </a:t>
            </a:r>
            <a:r>
              <a:rPr lang="en-US" altLang="zh-CN" baseline="0" dirty="0" smtClean="0"/>
              <a:t>data, and t</a:t>
            </a:r>
            <a:r>
              <a:rPr lang="en-US" altLang="zh-CN" dirty="0" smtClean="0"/>
              <a:t>his</a:t>
            </a:r>
            <a:r>
              <a:rPr lang="en-US" altLang="zh-CN" baseline="0" dirty="0" smtClean="0"/>
              <a:t> is the result. We can see the result of MCE matches the 2D localization result in the left, however, the following tests do not look this good.</a:t>
            </a:r>
          </a:p>
          <a:p>
            <a:r>
              <a:rPr lang="en-US" altLang="zh-CN" baseline="0" dirty="0" smtClean="0"/>
              <a:t>The resolution of the source model is 8 mm and it has 10240 points.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7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then I start</a:t>
            </a:r>
            <a:r>
              <a:rPr lang="en-US" altLang="zh-CN" baseline="0" dirty="0" smtClean="0"/>
              <a:t> to generate sources myself to test this algorithm. First I generate one source on the surface of the brain.</a:t>
            </a:r>
            <a:r>
              <a:rPr lang="en-US" altLang="zh-CN" dirty="0" smtClean="0"/>
              <a:t> As we can see in</a:t>
            </a:r>
            <a:r>
              <a:rPr lang="en-US" altLang="zh-CN" baseline="0" dirty="0" smtClean="0"/>
              <a:t> the picture, when </a:t>
            </a:r>
            <a:r>
              <a:rPr lang="en-US" altLang="zh-CN" baseline="0" dirty="0" smtClean="0"/>
              <a:t>there is </a:t>
            </a:r>
            <a:r>
              <a:rPr lang="en-US" altLang="zh-CN" baseline="0" dirty="0" smtClean="0"/>
              <a:t>one source on the surface of the brain, MCE can localize the source almost right, still has some deviation.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When it comes</a:t>
            </a:r>
            <a:r>
              <a:rPr lang="en-US" altLang="zh-CN" baseline="0" dirty="0" smtClean="0"/>
              <a:t> to one source in the deeper area of the brain, the localization becomes very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inaccurate</a:t>
            </a:r>
            <a:r>
              <a:rPr lang="en-US" altLang="zh-CN" baseline="0" dirty="0" smtClean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8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Them</a:t>
            </a:r>
            <a:r>
              <a:rPr lang="en-US" altLang="zh-CN" baseline="0" dirty="0" smtClean="0"/>
              <a:t> I test 2 sources in the brain. As we can see, the result is totally wrong. So I think MCE is not reliable here. </a:t>
            </a:r>
            <a:endParaRPr lang="en-US" altLang="zh-CN" dirty="0" smtClean="0"/>
          </a:p>
          <a:p>
            <a:r>
              <a:rPr lang="en-US" altLang="zh-CN" dirty="0" smtClean="0"/>
              <a:t>Also</a:t>
            </a:r>
            <a:r>
              <a:rPr lang="en-US" altLang="zh-CN" baseline="0" dirty="0" smtClean="0"/>
              <a:t> there are a lot of cases which can not run out a result. The result is totally wrong. This is because the iteration in the algorithm does not reach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threshold, which means this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does not come out of a result.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69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here is the test</a:t>
            </a:r>
            <a:r>
              <a:rPr lang="en-US" altLang="zh-CN" baseline="0" dirty="0" smtClean="0"/>
              <a:t> of three sources, the result is also very bad, so I believe this MCE method cannot work in the 3D model.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17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Different from</a:t>
            </a:r>
            <a:r>
              <a:rPr lang="en-US" altLang="zh-CN" baseline="0" dirty="0" smtClean="0"/>
              <a:t> regularization methods, t</a:t>
            </a:r>
            <a:r>
              <a:rPr lang="en-US" altLang="zh-CN" dirty="0" smtClean="0"/>
              <a:t>h</a:t>
            </a:r>
            <a:r>
              <a:rPr lang="en-US" altLang="zh-CN" baseline="0" dirty="0" smtClean="0"/>
              <a:t>e idea of LCMV is beamforming which uses spatial filtering to calculate the source location. The algorithm </a:t>
            </a:r>
            <a:r>
              <a:rPr lang="en-US" altLang="zh-CN" baseline="0" dirty="0" smtClean="0"/>
              <a:t>aims </a:t>
            </a:r>
            <a:r>
              <a:rPr lang="en-US" altLang="zh-CN" baseline="0" dirty="0" smtClean="0"/>
              <a:t>to find a spatial filter in each source location q in the brain , as the W in the function. The output Y means the power of </a:t>
            </a:r>
            <a:r>
              <a:rPr lang="en-US" altLang="zh-CN" baseline="0" dirty="0" smtClean="0"/>
              <a:t>sources </a:t>
            </a:r>
            <a:r>
              <a:rPr lang="en-US" altLang="zh-CN" baseline="0" dirty="0" smtClean="0"/>
              <a:t>in the brain, which contains the information of the source location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1997</a:t>
            </a:r>
            <a:r>
              <a:rPr lang="zh-CN" altLang="en-US" baseline="0" dirty="0" smtClean="0"/>
              <a:t>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Barry D. Van Veen,*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47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Also I implement this method.</a:t>
            </a:r>
          </a:p>
          <a:p>
            <a:r>
              <a:rPr lang="en-US" altLang="zh-CN" dirty="0" smtClean="0"/>
              <a:t>This </a:t>
            </a:r>
            <a:r>
              <a:rPr lang="en-US" altLang="zh-CN" dirty="0" smtClean="0"/>
              <a:t>is the result of a real data which</a:t>
            </a:r>
            <a:r>
              <a:rPr lang="en-US" altLang="zh-CN" baseline="0" dirty="0" smtClean="0"/>
              <a:t> is download from fieldtrip and it can demonstrate the performance of LCMV. The results looks good. It seems that this is a good method in 3D model, and we need to do more tests on it.</a:t>
            </a:r>
          </a:p>
          <a:p>
            <a:r>
              <a:rPr lang="en-US" altLang="zh-CN" baseline="0" dirty="0" smtClean="0"/>
              <a:t>The data is from the test of monitoring the movement when you press buttons with your hand.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8mm </a:t>
            </a:r>
            <a:r>
              <a:rPr lang="en-US" altLang="zh-CN" dirty="0" smtClean="0"/>
              <a:t>resolution, </a:t>
            </a:r>
            <a:r>
              <a:rPr lang="en-US" altLang="zh-CN" dirty="0" smtClean="0"/>
              <a:t>7038 </a:t>
            </a:r>
            <a:r>
              <a:rPr lang="en-US" altLang="zh-CN" dirty="0" smtClean="0"/>
              <a:t>points inside the brain.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59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8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9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53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9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2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3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36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5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44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63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012707-8787-4B84-A4CF-4039DE85654A}" type="datetimeFigureOut">
              <a:rPr lang="zh-CN" altLang="en-US" smtClean="0"/>
              <a:t>2017/8/17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4C841E-3C44-4C5D-A245-1A8D51DFDB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62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1862525"/>
            <a:ext cx="10058400" cy="2804055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EEG Source Localization Algorithm based on 3D-Grid Source Model</a:t>
            </a:r>
            <a:br>
              <a:rPr lang="en-US" altLang="zh-CN" sz="5400" dirty="0" smtClean="0"/>
            </a:b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26230" y="4209500"/>
            <a:ext cx="6800499" cy="1582265"/>
          </a:xfrm>
        </p:spPr>
        <p:txBody>
          <a:bodyPr>
            <a:noAutofit/>
          </a:bodyPr>
          <a:lstStyle/>
          <a:p>
            <a:pPr algn="ctr"/>
            <a:endParaRPr lang="en-US" altLang="zh-CN" sz="1000" dirty="0" smtClean="0"/>
          </a:p>
          <a:p>
            <a:pPr algn="ctr"/>
            <a:r>
              <a:rPr lang="en-US" altLang="zh-CN" sz="2000" b="1" dirty="0" err="1" smtClean="0"/>
              <a:t>Qinyuan</a:t>
            </a:r>
            <a:r>
              <a:rPr lang="en-US" altLang="zh-CN" sz="2000" b="1" dirty="0"/>
              <a:t> (David) </a:t>
            </a:r>
            <a:r>
              <a:rPr lang="en-US" altLang="zh-CN" sz="2000" b="1" dirty="0" smtClean="0"/>
              <a:t> Wei</a:t>
            </a:r>
          </a:p>
          <a:p>
            <a:pPr algn="ctr"/>
            <a:r>
              <a:rPr lang="en-US" altLang="zh-CN" sz="2000" b="1" dirty="0"/>
              <a:t>Supervisor: Nicole </a:t>
            </a:r>
            <a:r>
              <a:rPr lang="en-US" altLang="zh-CN" sz="2000" b="1" dirty="0" smtClean="0"/>
              <a:t>Zhou</a:t>
            </a:r>
          </a:p>
          <a:p>
            <a:pPr algn="ctr"/>
            <a:r>
              <a:rPr lang="en-US" altLang="zh-CN" sz="2000" b="1" dirty="0" smtClean="0"/>
              <a:t>Mentor: </a:t>
            </a:r>
            <a:r>
              <a:rPr lang="en-US" altLang="zh-CN" sz="2000" b="1" dirty="0" err="1" smtClean="0"/>
              <a:t>Wentai</a:t>
            </a:r>
            <a:r>
              <a:rPr lang="en-US" altLang="zh-CN" sz="2000" b="1" dirty="0" smtClean="0"/>
              <a:t> Liu</a:t>
            </a:r>
          </a:p>
          <a:p>
            <a:pPr algn="ctr"/>
            <a:r>
              <a:rPr lang="en-US" altLang="zh-CN" sz="2000" b="1" dirty="0" smtClean="0"/>
              <a:t>Date: 08/17/2017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879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LCMV </a:t>
            </a:r>
            <a:r>
              <a:rPr lang="en-US" altLang="zh-CN" sz="2400" dirty="0" smtClean="0"/>
              <a:t>(Linearly Constrained </a:t>
            </a:r>
            <a:r>
              <a:rPr lang="en-US" altLang="zh-CN" sz="2400" dirty="0"/>
              <a:t>Minimum </a:t>
            </a:r>
            <a:r>
              <a:rPr lang="en-US" altLang="zh-CN" sz="2400" dirty="0" smtClean="0"/>
              <a:t>Variance)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Principal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Spatial </a:t>
            </a:r>
            <a:r>
              <a:rPr lang="en-US" altLang="zh-CN" sz="2400" dirty="0"/>
              <a:t>filtering </a:t>
            </a:r>
            <a:endParaRPr lang="en-US" altLang="zh-CN" sz="2400" dirty="0" smtClean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17" y="2400743"/>
            <a:ext cx="328612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04" y="3374852"/>
            <a:ext cx="196215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42" y="3147238"/>
            <a:ext cx="3457029" cy="31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LCMV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Implementing a real dataset from fieldtrip: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749515" y="2615609"/>
            <a:ext cx="121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73" y="2175945"/>
            <a:ext cx="8904213" cy="41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MCE is not reliable in 3D model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LCMV can have a good performance in 3D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Continue testing LCMV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Implement Bayesian </a:t>
            </a:r>
            <a:r>
              <a:rPr lang="en-US" altLang="zh-CN" sz="2200" dirty="0" smtClean="0"/>
              <a:t>methods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Develop a method on 3D model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03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Van Veen B D, Van </a:t>
            </a:r>
            <a:r>
              <a:rPr lang="en-US" altLang="zh-CN" dirty="0" err="1"/>
              <a:t>Drongelen</a:t>
            </a:r>
            <a:r>
              <a:rPr lang="en-US" altLang="zh-CN" dirty="0"/>
              <a:t> W, </a:t>
            </a:r>
            <a:r>
              <a:rPr lang="en-US" altLang="zh-CN" dirty="0" err="1"/>
              <a:t>Yuchtman</a:t>
            </a:r>
            <a:r>
              <a:rPr lang="en-US" altLang="zh-CN" dirty="0"/>
              <a:t> M, et al. Localization of brain electrical activity via linearly constrained minimum variance spatial filtering[J]. IEEE transactions on bio-medical engineering, 1997, 44(9):867.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your time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0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cap="none" dirty="0" err="1" smtClean="0"/>
              <a:t>cMEM</a:t>
            </a:r>
            <a:endParaRPr lang="zh-CN" altLang="en-US" sz="44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sz="2000" dirty="0"/>
              <a:t>(coherent Maximum Entropy on the </a:t>
            </a:r>
            <a:r>
              <a:rPr lang="en-US" altLang="zh-CN" sz="2000" dirty="0" smtClean="0"/>
              <a:t>Mean)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[2]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77" y="693682"/>
            <a:ext cx="8102421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8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1" y="3040912"/>
            <a:ext cx="4496796" cy="3012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08" y="3012669"/>
            <a:ext cx="4091408" cy="28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8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919162"/>
            <a:ext cx="107061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857375"/>
            <a:ext cx="8324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Fieldtrip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Implementation </a:t>
            </a:r>
            <a:r>
              <a:rPr lang="en-US" altLang="zh-CN" sz="2400" dirty="0" smtClean="0"/>
              <a:t>of MCE &amp; LCMV</a:t>
            </a: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Results &amp;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Next steps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97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290637"/>
            <a:ext cx="69532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623110"/>
            <a:ext cx="83724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Fieldtrip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3200" dirty="0" smtClean="0"/>
              <a:t>Source localization steps:</a:t>
            </a:r>
          </a:p>
          <a:p>
            <a:pPr lvl="1"/>
            <a:r>
              <a:rPr lang="en-US" altLang="zh-CN" sz="2800" dirty="0" smtClean="0"/>
              <a:t>Read data</a:t>
            </a:r>
          </a:p>
          <a:p>
            <a:pPr lvl="1"/>
            <a:r>
              <a:rPr lang="en-US" altLang="zh-CN" sz="2800" dirty="0" smtClean="0"/>
              <a:t>Compute lead </a:t>
            </a:r>
            <a:r>
              <a:rPr lang="en-US" altLang="zh-CN" sz="2800" dirty="0" smtClean="0"/>
              <a:t>field matrix</a:t>
            </a:r>
            <a:endParaRPr lang="en-US" altLang="zh-CN" sz="2800" dirty="0" smtClean="0"/>
          </a:p>
          <a:p>
            <a:pPr lvl="1"/>
            <a:r>
              <a:rPr lang="en-US" altLang="zh-CN" sz="2800" dirty="0" smtClean="0"/>
              <a:t>Generate sources (optional)</a:t>
            </a:r>
          </a:p>
          <a:p>
            <a:pPr lvl="1"/>
            <a:r>
              <a:rPr lang="en-US" altLang="zh-CN" sz="2800" dirty="0" smtClean="0"/>
              <a:t>Compute forward model</a:t>
            </a:r>
          </a:p>
          <a:p>
            <a:pPr lvl="1"/>
            <a:r>
              <a:rPr lang="en-US" altLang="zh-CN" sz="2800" dirty="0" smtClean="0"/>
              <a:t>Apply </a:t>
            </a:r>
            <a:r>
              <a:rPr lang="en-US" altLang="zh-CN" sz="2800" dirty="0"/>
              <a:t>inverse method</a:t>
            </a:r>
            <a:endParaRPr lang="en-US" altLang="zh-CN" sz="2800" dirty="0" smtClean="0"/>
          </a:p>
          <a:p>
            <a:pPr lvl="2"/>
            <a:r>
              <a:rPr lang="en-US" altLang="zh-CN" sz="2000" dirty="0" smtClean="0"/>
              <a:t>MNE, MCE, LCMV···</a:t>
            </a:r>
          </a:p>
          <a:p>
            <a:pPr lvl="1"/>
            <a:r>
              <a:rPr lang="en-US" altLang="zh-CN" sz="2800" dirty="0" smtClean="0"/>
              <a:t>Plot </a:t>
            </a:r>
            <a:r>
              <a:rPr lang="en-US" altLang="zh-CN" sz="2800" dirty="0" smtClean="0"/>
              <a:t>results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74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400" dirty="0" smtClean="0"/>
                  <a:t>L-1 norm method</a:t>
                </a:r>
              </a:p>
              <a:p>
                <a:pPr algn="ctr"/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Au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𝑤𝑢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algn="ctr"/>
                <a:r>
                  <a:rPr lang="en-US" altLang="zh-CN" dirty="0"/>
                  <a:t> S.T.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Au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ε</m:t>
                    </m:r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7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66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Results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74" y="2281382"/>
            <a:ext cx="10645108" cy="37434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68632" y="5563162"/>
            <a:ext cx="145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3D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097280" y="5563161"/>
            <a:ext cx="166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72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Results: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1 source on the surface</a:t>
            </a:r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80" y="2582791"/>
            <a:ext cx="9910357" cy="37382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07984" y="4207162"/>
            <a:ext cx="341745" cy="4895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839203" y="3962398"/>
            <a:ext cx="603048" cy="47137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11902" y="2582791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source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48507" y="259641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result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1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1 source in the deeper area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7454" y="2013527"/>
            <a:ext cx="5756211" cy="4312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95" y="2175757"/>
            <a:ext cx="5480859" cy="415014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3491" y="3962400"/>
            <a:ext cx="341745" cy="4895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41492" y="4259865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source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01243" y="5661992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result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16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3934" y="2030819"/>
            <a:ext cx="5301405" cy="42373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2</a:t>
            </a:r>
            <a:r>
              <a:rPr lang="en-US" altLang="zh-CN" dirty="0" smtClean="0"/>
              <a:t> sources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678095" y="5025656"/>
            <a:ext cx="341745" cy="4895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87250" y="4223327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source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7679" y="2212419"/>
            <a:ext cx="5039337" cy="387410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17062" y="4149470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611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result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31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3 sources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8321" y="2126512"/>
            <a:ext cx="5420766" cy="40205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763156" y="4903810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763697" y="4265858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98692" y="2692238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35" y="2332438"/>
            <a:ext cx="5530845" cy="353665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68081" y="4062485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3209" y="4206312"/>
            <a:ext cx="309418" cy="4572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45611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result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source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13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2164</TotalTime>
  <Words>780</Words>
  <Application>Microsoft Office PowerPoint</Application>
  <PresentationFormat>宽屏</PresentationFormat>
  <Paragraphs>105</Paragraphs>
  <Slides>21</Slides>
  <Notes>12</Notes>
  <HiddenSlides>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宋体</vt:lpstr>
      <vt:lpstr>Calibri</vt:lpstr>
      <vt:lpstr>Calibri Light</vt:lpstr>
      <vt:lpstr>Cambria Math</vt:lpstr>
      <vt:lpstr>Wingdings</vt:lpstr>
      <vt:lpstr>回顾</vt:lpstr>
      <vt:lpstr>EEG Source Localization Algorithm based on 3D-Grid Source Model </vt:lpstr>
      <vt:lpstr>Outline</vt:lpstr>
      <vt:lpstr>Fieldtrip</vt:lpstr>
      <vt:lpstr>MCE</vt:lpstr>
      <vt:lpstr>MCE</vt:lpstr>
      <vt:lpstr>MCE</vt:lpstr>
      <vt:lpstr>MCE</vt:lpstr>
      <vt:lpstr>MCE</vt:lpstr>
      <vt:lpstr>MCE</vt:lpstr>
      <vt:lpstr>LCMV (Linearly Constrained Minimum Variance)</vt:lpstr>
      <vt:lpstr>LCMV</vt:lpstr>
      <vt:lpstr>Conclusion</vt:lpstr>
      <vt:lpstr>Next</vt:lpstr>
      <vt:lpstr>References</vt:lpstr>
      <vt:lpstr>Thanks for your time</vt:lpstr>
      <vt:lpstr>cMEM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Mingran Yang</dc:creator>
  <cp:lastModifiedBy>魏钦远</cp:lastModifiedBy>
  <cp:revision>59</cp:revision>
  <dcterms:created xsi:type="dcterms:W3CDTF">2017-08-09T19:22:05Z</dcterms:created>
  <dcterms:modified xsi:type="dcterms:W3CDTF">2017-08-18T08:03:26Z</dcterms:modified>
</cp:coreProperties>
</file>